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News Cycle"/>
      <p:regular r:id="rId17"/>
      <p:bold r:id="rId18"/>
    </p:embeddedFont>
    <p:embeddedFont>
      <p:font typeface="Barlow Condensed"/>
      <p:regular r:id="rId19"/>
      <p:bold r:id="rId20"/>
      <p:italic r:id="rId21"/>
      <p:boldItalic r:id="rId22"/>
    </p:embeddedFont>
    <p:embeddedFont>
      <p:font typeface="Dancing Script"/>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Condensed-bold.fntdata"/><Relationship Id="rId11" Type="http://schemas.openxmlformats.org/officeDocument/2006/relationships/slide" Target="slides/slide6.xml"/><Relationship Id="rId22" Type="http://schemas.openxmlformats.org/officeDocument/2006/relationships/font" Target="fonts/BarlowCondensed-boldItalic.fntdata"/><Relationship Id="rId10" Type="http://schemas.openxmlformats.org/officeDocument/2006/relationships/slide" Target="slides/slide5.xml"/><Relationship Id="rId21" Type="http://schemas.openxmlformats.org/officeDocument/2006/relationships/font" Target="fonts/BarlowCondensed-italic.fntdata"/><Relationship Id="rId13" Type="http://schemas.openxmlformats.org/officeDocument/2006/relationships/slide" Target="slides/slide8.xml"/><Relationship Id="rId24" Type="http://schemas.openxmlformats.org/officeDocument/2006/relationships/font" Target="fonts/DancingScript-bold.fntdata"/><Relationship Id="rId12" Type="http://schemas.openxmlformats.org/officeDocument/2006/relationships/slide" Target="slides/slide7.xml"/><Relationship Id="rId23" Type="http://schemas.openxmlformats.org/officeDocument/2006/relationships/font" Target="fonts/DancingScrip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NewsCycle-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BarlowCondensed-regular.fntdata"/><Relationship Id="rId6" Type="http://schemas.openxmlformats.org/officeDocument/2006/relationships/slide" Target="slides/slide1.xml"/><Relationship Id="rId18" Type="http://schemas.openxmlformats.org/officeDocument/2006/relationships/font" Target="fonts/NewsCycle-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ca7e82c61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ca7e82c61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ca7e82c610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ca7e82c610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ca7e82c61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ca7e82c61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ca7e82c610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ca7e82c61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ca7e82c610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ca7e82c61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ca7e82c61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ca7e82c61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ca7e82c61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ca7e82c61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ca7e82c610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ca7e82c61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ca7e82c610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ca7e82c610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ca7e82c610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ca7e82c610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0" y="345525"/>
            <a:ext cx="9093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7100">
                <a:solidFill>
                  <a:srgbClr val="FFFFFF"/>
                </a:solidFill>
                <a:latin typeface="Dancing Script"/>
                <a:ea typeface="Dancing Script"/>
                <a:cs typeface="Dancing Script"/>
                <a:sym typeface="Dancing Script"/>
              </a:rPr>
              <a:t>The Power of Being Better</a:t>
            </a:r>
            <a:endParaRPr b="1" sz="7100">
              <a:solidFill>
                <a:srgbClr val="FFFFFF"/>
              </a:solidFill>
              <a:latin typeface="Dancing Script"/>
              <a:ea typeface="Dancing Script"/>
              <a:cs typeface="Dancing Script"/>
              <a:sym typeface="Dancing Script"/>
            </a:endParaRPr>
          </a:p>
        </p:txBody>
      </p:sp>
      <p:sp>
        <p:nvSpPr>
          <p:cNvPr id="55" name="Google Shape;55;p13"/>
          <p:cNvSpPr txBox="1"/>
          <p:nvPr>
            <p:ph idx="1" type="subTitle"/>
          </p:nvPr>
        </p:nvSpPr>
        <p:spPr>
          <a:xfrm>
            <a:off x="6879775" y="4466500"/>
            <a:ext cx="2148600" cy="603300"/>
          </a:xfrm>
          <a:prstGeom prst="rect">
            <a:avLst/>
          </a:prstGeom>
        </p:spPr>
        <p:txBody>
          <a:bodyPr anchorCtr="0" anchor="t" bIns="91425" lIns="91425" spcFirstLastPara="1" rIns="91425" wrap="square" tIns="91425">
            <a:normAutofit/>
          </a:bodyPr>
          <a:lstStyle/>
          <a:p>
            <a:pPr indent="0" lvl="0" marL="0" rtl="0" algn="ctr">
              <a:lnSpc>
                <a:spcPct val="90000"/>
              </a:lnSpc>
              <a:spcBef>
                <a:spcPts val="0"/>
              </a:spcBef>
              <a:spcAft>
                <a:spcPts val="0"/>
              </a:spcAft>
              <a:buNone/>
            </a:pPr>
            <a:r>
              <a:rPr b="1" lang="en" sz="2300">
                <a:solidFill>
                  <a:srgbClr val="FFFFFF"/>
                </a:solidFill>
                <a:latin typeface="News Cycle"/>
                <a:ea typeface="News Cycle"/>
                <a:cs typeface="News Cycle"/>
                <a:sym typeface="News Cycle"/>
              </a:rPr>
              <a:t>By: Kaiya</a:t>
            </a:r>
            <a:endParaRPr b="1" sz="2300">
              <a:solidFill>
                <a:srgbClr val="FFFFFF"/>
              </a:solidFill>
              <a:latin typeface="News Cycle"/>
              <a:ea typeface="News Cycle"/>
              <a:cs typeface="News Cycle"/>
              <a:sym typeface="News Cycl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idx="1" type="body"/>
          </p:nvPr>
        </p:nvSpPr>
        <p:spPr>
          <a:xfrm>
            <a:off x="268300" y="496050"/>
            <a:ext cx="4202400" cy="41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Barlow Condensed"/>
                <a:ea typeface="Barlow Condensed"/>
                <a:cs typeface="Barlow Condensed"/>
                <a:sym typeface="Barlow Condensed"/>
              </a:rPr>
              <a:t>BlueBird thought for a moment. There weren’t that many bullies in the children bird society. </a:t>
            </a:r>
            <a:endParaRPr sz="17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700">
                <a:solidFill>
                  <a:schemeClr val="dk1"/>
                </a:solidFill>
                <a:latin typeface="Barlow Condensed"/>
                <a:ea typeface="Barlow Condensed"/>
                <a:cs typeface="Barlow Condensed"/>
                <a:sym typeface="Barlow Condensed"/>
              </a:rPr>
              <a:t>“Probably by the two older birds. GoldenBird and BlackBird.”</a:t>
            </a:r>
            <a:endParaRPr sz="17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700">
                <a:solidFill>
                  <a:schemeClr val="dk1"/>
                </a:solidFill>
                <a:latin typeface="Barlow Condensed"/>
                <a:ea typeface="Barlow Condensed"/>
                <a:cs typeface="Barlow Condensed"/>
                <a:sym typeface="Barlow Condensed"/>
              </a:rPr>
              <a:t>“Well then, what if you were Sunshine and reacted to them like Sunshine reacted to you when you were bullying her sister. You will never bully Sky again, so if the older birds bully you and you fight them off, then they will never hurt you again. They might even learn a lesson out of it.”</a:t>
            </a:r>
            <a:endParaRPr sz="17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700">
                <a:solidFill>
                  <a:schemeClr val="dk1"/>
                </a:solidFill>
                <a:latin typeface="Barlow Condensed"/>
                <a:ea typeface="Barlow Condensed"/>
                <a:cs typeface="Barlow Condensed"/>
                <a:sym typeface="Barlow Condensed"/>
              </a:rPr>
              <a:t>BlueBird smiled slowly. “You are right. I never thought of it that way.”</a:t>
            </a:r>
            <a:endParaRPr sz="17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700">
                <a:solidFill>
                  <a:schemeClr val="dk1"/>
                </a:solidFill>
                <a:latin typeface="Barlow Condensed"/>
                <a:ea typeface="Barlow Condensed"/>
                <a:cs typeface="Barlow Condensed"/>
                <a:sym typeface="Barlow Condensed"/>
              </a:rPr>
              <a:t>His grandfather smiled back. “Try it out and don’t bully anyone.”</a:t>
            </a:r>
            <a:endParaRPr sz="1700">
              <a:solidFill>
                <a:schemeClr val="dk1"/>
              </a:solidFill>
              <a:latin typeface="Barlow Condensed"/>
              <a:ea typeface="Barlow Condensed"/>
              <a:cs typeface="Barlow Condensed"/>
              <a:sym typeface="Barlow Condensed"/>
            </a:endParaRPr>
          </a:p>
          <a:p>
            <a:pPr indent="0" lvl="0" marL="0" rtl="0" algn="l">
              <a:lnSpc>
                <a:spcPct val="95000"/>
              </a:lnSpc>
              <a:spcBef>
                <a:spcPts val="0"/>
              </a:spcBef>
              <a:spcAft>
                <a:spcPts val="0"/>
              </a:spcAft>
              <a:buNone/>
            </a:pPr>
            <a:r>
              <a:t/>
            </a:r>
            <a:endParaRPr sz="1800">
              <a:solidFill>
                <a:schemeClr val="dk1"/>
              </a:solidFill>
              <a:latin typeface="Barlow Condensed"/>
              <a:ea typeface="Barlow Condensed"/>
              <a:cs typeface="Barlow Condensed"/>
              <a:sym typeface="Barlow Condensed"/>
            </a:endParaRPr>
          </a:p>
        </p:txBody>
      </p:sp>
      <p:pic>
        <p:nvPicPr>
          <p:cNvPr id="123" name="Google Shape;123;p22"/>
          <p:cNvPicPr preferRelativeResize="0"/>
          <p:nvPr/>
        </p:nvPicPr>
        <p:blipFill>
          <a:blip r:embed="rId3">
            <a:alphaModFix/>
          </a:blip>
          <a:stretch>
            <a:fillRect/>
          </a:stretch>
        </p:blipFill>
        <p:spPr>
          <a:xfrm rot="-1738991">
            <a:off x="4260575" y="1048925"/>
            <a:ext cx="4739948" cy="2710651"/>
          </a:xfrm>
          <a:prstGeom prst="rect">
            <a:avLst/>
          </a:prstGeom>
          <a:noFill/>
          <a:ln>
            <a:noFill/>
          </a:ln>
        </p:spPr>
      </p:pic>
      <p:pic>
        <p:nvPicPr>
          <p:cNvPr id="124" name="Google Shape;124;p22"/>
          <p:cNvPicPr preferRelativeResize="0"/>
          <p:nvPr/>
        </p:nvPicPr>
        <p:blipFill>
          <a:blip r:embed="rId4">
            <a:alphaModFix/>
          </a:blip>
          <a:stretch>
            <a:fillRect/>
          </a:stretch>
        </p:blipFill>
        <p:spPr>
          <a:xfrm rot="-1354340">
            <a:off x="4589437" y="633266"/>
            <a:ext cx="4484302" cy="352479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24"/>
                                        </p:tgtEl>
                                      </p:cBhvr>
                                    </p:animEffect>
                                    <p:set>
                                      <p:cBhvr>
                                        <p:cTn dur="1" fill="hold">
                                          <p:stCondLst>
                                            <p:cond delay="1000"/>
                                          </p:stCondLst>
                                        </p:cTn>
                                        <p:tgtEl>
                                          <p:spTgt spid="124"/>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idx="1" type="body"/>
          </p:nvPr>
        </p:nvSpPr>
        <p:spPr>
          <a:xfrm>
            <a:off x="268300" y="496050"/>
            <a:ext cx="4202400" cy="41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latin typeface="Barlow Condensed"/>
                <a:ea typeface="Barlow Condensed"/>
                <a:cs typeface="Barlow Condensed"/>
                <a:sym typeface="Barlow Condensed"/>
              </a:rPr>
              <a:t>BlueBird nodded. He was going to try not to be a bully, and he would try very hard because The Owl asked him to. His grandfather asked and his grandfather was his role model at times. </a:t>
            </a:r>
            <a:endParaRPr sz="19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t/>
            </a:r>
            <a:endParaRPr sz="19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900">
                <a:solidFill>
                  <a:schemeClr val="dk1"/>
                </a:solidFill>
                <a:latin typeface="Barlow Condensed"/>
                <a:ea typeface="Barlow Condensed"/>
                <a:cs typeface="Barlow Condensed"/>
                <a:sym typeface="Barlow Condensed"/>
              </a:rPr>
              <a:t>Ever since then BlueBird never bullied another soul again. </a:t>
            </a:r>
            <a:endParaRPr sz="19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t/>
            </a:r>
            <a:endParaRPr sz="1900">
              <a:solidFill>
                <a:schemeClr val="dk1"/>
              </a:solidFill>
              <a:latin typeface="Barlow Condensed"/>
              <a:ea typeface="Barlow Condensed"/>
              <a:cs typeface="Barlow Condensed"/>
              <a:sym typeface="Barlow Condensed"/>
            </a:endParaRPr>
          </a:p>
          <a:p>
            <a:pPr indent="0" lvl="0" marL="0" rtl="0" algn="l">
              <a:lnSpc>
                <a:spcPct val="95000"/>
              </a:lnSpc>
              <a:spcBef>
                <a:spcPts val="0"/>
              </a:spcBef>
              <a:spcAft>
                <a:spcPts val="0"/>
              </a:spcAft>
              <a:buNone/>
            </a:pPr>
            <a:r>
              <a:t/>
            </a:r>
            <a:endParaRPr sz="1900">
              <a:solidFill>
                <a:schemeClr val="dk1"/>
              </a:solidFill>
              <a:latin typeface="Barlow Condensed"/>
              <a:ea typeface="Barlow Condensed"/>
              <a:cs typeface="Barlow Condensed"/>
              <a:sym typeface="Barlow Condensed"/>
            </a:endParaRPr>
          </a:p>
          <a:p>
            <a:pPr indent="0" lvl="0" marL="0" rtl="0" algn="l">
              <a:lnSpc>
                <a:spcPct val="95000"/>
              </a:lnSpc>
              <a:spcBef>
                <a:spcPts val="0"/>
              </a:spcBef>
              <a:spcAft>
                <a:spcPts val="0"/>
              </a:spcAft>
              <a:buNone/>
            </a:pPr>
            <a:r>
              <a:t/>
            </a:r>
            <a:endParaRPr sz="1900">
              <a:solidFill>
                <a:schemeClr val="dk1"/>
              </a:solidFill>
              <a:latin typeface="Barlow Condensed"/>
              <a:ea typeface="Barlow Condensed"/>
              <a:cs typeface="Barlow Condensed"/>
              <a:sym typeface="Barlow Condensed"/>
            </a:endParaRPr>
          </a:p>
        </p:txBody>
      </p:sp>
      <p:pic>
        <p:nvPicPr>
          <p:cNvPr id="130" name="Google Shape;130;p23"/>
          <p:cNvPicPr preferRelativeResize="0"/>
          <p:nvPr/>
        </p:nvPicPr>
        <p:blipFill>
          <a:blip r:embed="rId3">
            <a:alphaModFix/>
          </a:blip>
          <a:stretch>
            <a:fillRect/>
          </a:stretch>
        </p:blipFill>
        <p:spPr>
          <a:xfrm>
            <a:off x="3576050" y="1657100"/>
            <a:ext cx="5567949" cy="3184174"/>
          </a:xfrm>
          <a:prstGeom prst="rect">
            <a:avLst/>
          </a:prstGeom>
          <a:noFill/>
          <a:ln>
            <a:noFill/>
          </a:ln>
        </p:spPr>
      </p:pic>
      <p:pic>
        <p:nvPicPr>
          <p:cNvPr id="131" name="Google Shape;131;p23"/>
          <p:cNvPicPr preferRelativeResize="0"/>
          <p:nvPr/>
        </p:nvPicPr>
        <p:blipFill>
          <a:blip r:embed="rId4">
            <a:alphaModFix/>
          </a:blip>
          <a:stretch>
            <a:fillRect/>
          </a:stretch>
        </p:blipFill>
        <p:spPr>
          <a:xfrm flipH="1">
            <a:off x="6235900" y="325175"/>
            <a:ext cx="2647625" cy="1667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76800" y="368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3200" u="sng">
                <a:latin typeface="Barlow Condensed"/>
                <a:ea typeface="Barlow Condensed"/>
                <a:cs typeface="Barlow Condensed"/>
                <a:sym typeface="Barlow Condensed"/>
              </a:rPr>
              <a:t>Part One </a:t>
            </a:r>
            <a:endParaRPr b="1" sz="3200" u="sng">
              <a:latin typeface="Barlow Condensed"/>
              <a:ea typeface="Barlow Condensed"/>
              <a:cs typeface="Barlow Condensed"/>
              <a:sym typeface="Barlow Condensed"/>
            </a:endParaRPr>
          </a:p>
        </p:txBody>
      </p:sp>
      <p:sp>
        <p:nvSpPr>
          <p:cNvPr id="61" name="Google Shape;61;p14"/>
          <p:cNvSpPr txBox="1"/>
          <p:nvPr>
            <p:ph idx="1" type="body"/>
          </p:nvPr>
        </p:nvSpPr>
        <p:spPr>
          <a:xfrm>
            <a:off x="311700" y="1124300"/>
            <a:ext cx="4202400" cy="386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900">
                <a:solidFill>
                  <a:schemeClr val="dk1"/>
                </a:solidFill>
                <a:latin typeface="Barlow Condensed"/>
                <a:ea typeface="Barlow Condensed"/>
                <a:cs typeface="Barlow Condensed"/>
                <a:sym typeface="Barlow Condensed"/>
              </a:rPr>
              <a:t>Once upon a time there lived a community of Blue Jays. In this community there lived two very close sisters. Sunshine and Sky. Sunshine and Sky were the best of siblings and the best of friends. They always had each other’s back and always helped each other. One day Sky’s sister, Sunshine was out on a flying mission and Sky was on her own. She decided to take advantage of this moment. </a:t>
            </a:r>
            <a:endParaRPr sz="1400"/>
          </a:p>
        </p:txBody>
      </p:sp>
      <p:pic>
        <p:nvPicPr>
          <p:cNvPr id="62" name="Google Shape;62;p14"/>
          <p:cNvPicPr preferRelativeResize="0"/>
          <p:nvPr/>
        </p:nvPicPr>
        <p:blipFill>
          <a:blip r:embed="rId3">
            <a:alphaModFix/>
          </a:blip>
          <a:stretch>
            <a:fillRect/>
          </a:stretch>
        </p:blipFill>
        <p:spPr>
          <a:xfrm>
            <a:off x="4705350" y="1254513"/>
            <a:ext cx="1784800" cy="3329161"/>
          </a:xfrm>
          <a:prstGeom prst="rect">
            <a:avLst/>
          </a:prstGeom>
          <a:noFill/>
          <a:ln>
            <a:noFill/>
          </a:ln>
        </p:spPr>
      </p:pic>
      <p:pic>
        <p:nvPicPr>
          <p:cNvPr id="63" name="Google Shape;63;p14"/>
          <p:cNvPicPr preferRelativeResize="0"/>
          <p:nvPr/>
        </p:nvPicPr>
        <p:blipFill>
          <a:blip r:embed="rId4">
            <a:alphaModFix/>
          </a:blip>
          <a:stretch>
            <a:fillRect/>
          </a:stretch>
        </p:blipFill>
        <p:spPr>
          <a:xfrm>
            <a:off x="6316525" y="195325"/>
            <a:ext cx="2274550" cy="2274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idx="1" type="body"/>
          </p:nvPr>
        </p:nvSpPr>
        <p:spPr>
          <a:xfrm>
            <a:off x="311700" y="885575"/>
            <a:ext cx="4202400" cy="386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solidFill>
                  <a:schemeClr val="dk1"/>
                </a:solidFill>
                <a:latin typeface="Barlow Condensed"/>
                <a:ea typeface="Barlow Condensed"/>
                <a:cs typeface="Barlow Condensed"/>
                <a:sym typeface="Barlow Condensed"/>
              </a:rPr>
              <a:t>Sky flew down to the skybridge the Blue Jays had built just one year ago. Many other birds flew and walked below. Sky joined the crowd and marveled at the sky reflected on the glass bridge. As she walked on the bridge she felt something catch her foot and she fell forward. Pushing herself up back onto her feet she looked around. There she saw stood the biggest bully in Blue Jay school. It was BlueBird.</a:t>
            </a:r>
            <a:endParaRPr sz="1900"/>
          </a:p>
        </p:txBody>
      </p:sp>
      <p:pic>
        <p:nvPicPr>
          <p:cNvPr id="69" name="Google Shape;69;p15"/>
          <p:cNvPicPr preferRelativeResize="0"/>
          <p:nvPr/>
        </p:nvPicPr>
        <p:blipFill>
          <a:blip r:embed="rId3">
            <a:alphaModFix/>
          </a:blip>
          <a:stretch>
            <a:fillRect/>
          </a:stretch>
        </p:blipFill>
        <p:spPr>
          <a:xfrm rot="721286">
            <a:off x="7754700" y="2673230"/>
            <a:ext cx="1212723" cy="2262089"/>
          </a:xfrm>
          <a:prstGeom prst="rect">
            <a:avLst/>
          </a:prstGeom>
          <a:noFill/>
          <a:ln>
            <a:noFill/>
          </a:ln>
        </p:spPr>
      </p:pic>
      <p:pic>
        <p:nvPicPr>
          <p:cNvPr id="70" name="Google Shape;70;p15"/>
          <p:cNvPicPr preferRelativeResize="0"/>
          <p:nvPr/>
        </p:nvPicPr>
        <p:blipFill>
          <a:blip r:embed="rId4">
            <a:alphaModFix/>
          </a:blip>
          <a:stretch>
            <a:fillRect/>
          </a:stretch>
        </p:blipFill>
        <p:spPr>
          <a:xfrm>
            <a:off x="4514099" y="1534812"/>
            <a:ext cx="3870201" cy="3042076"/>
          </a:xfrm>
          <a:prstGeom prst="rect">
            <a:avLst/>
          </a:prstGeom>
          <a:noFill/>
          <a:ln>
            <a:noFill/>
          </a:ln>
        </p:spPr>
      </p:pic>
      <p:pic>
        <p:nvPicPr>
          <p:cNvPr id="71" name="Google Shape;71;p15"/>
          <p:cNvPicPr preferRelativeResize="0"/>
          <p:nvPr/>
        </p:nvPicPr>
        <p:blipFill>
          <a:blip r:embed="rId3">
            <a:alphaModFix/>
          </a:blip>
          <a:stretch>
            <a:fillRect/>
          </a:stretch>
        </p:blipFill>
        <p:spPr>
          <a:xfrm rot="721286">
            <a:off x="6485575" y="2673230"/>
            <a:ext cx="1212723" cy="2262089"/>
          </a:xfrm>
          <a:prstGeom prst="rect">
            <a:avLst/>
          </a:prstGeom>
          <a:noFill/>
          <a:ln>
            <a:noFill/>
          </a:ln>
        </p:spPr>
      </p:pic>
      <p:pic>
        <p:nvPicPr>
          <p:cNvPr id="72" name="Google Shape;72;p15"/>
          <p:cNvPicPr preferRelativeResize="0"/>
          <p:nvPr/>
        </p:nvPicPr>
        <p:blipFill>
          <a:blip r:embed="rId3">
            <a:alphaModFix/>
          </a:blip>
          <a:stretch>
            <a:fillRect/>
          </a:stretch>
        </p:blipFill>
        <p:spPr>
          <a:xfrm rot="721286">
            <a:off x="5162200" y="2623830"/>
            <a:ext cx="1212723" cy="22620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9"/>
                                        </p:tgtEl>
                                      </p:cBhvr>
                                    </p:animEffect>
                                    <p:set>
                                      <p:cBhvr>
                                        <p:cTn dur="1" fill="hold">
                                          <p:stCondLst>
                                            <p:cond delay="1000"/>
                                          </p:stCondLst>
                                        </p:cTn>
                                        <p:tgtEl>
                                          <p:spTgt spid="69"/>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1000"/>
                                        <p:tgtEl>
                                          <p:spTgt spid="71"/>
                                        </p:tgtEl>
                                      </p:cBhvr>
                                    </p:animEffect>
                                    <p:set>
                                      <p:cBhvr>
                                        <p:cTn dur="1" fill="hold">
                                          <p:stCondLst>
                                            <p:cond delay="1000"/>
                                          </p:stCondLst>
                                        </p:cTn>
                                        <p:tgtEl>
                                          <p:spTgt spid="71"/>
                                        </p:tgtEl>
                                        <p:attrNameLst>
                                          <p:attrName>style.visibility</p:attrName>
                                        </p:attrNameLst>
                                      </p:cBhvr>
                                      <p:to>
                                        <p:strVal val="hidden"/>
                                      </p:to>
                                    </p:se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par>
                          <p:cTn fill="hold">
                            <p:stCondLst>
                              <p:cond delay="4000"/>
                            </p:stCondLst>
                            <p:childTnLst>
                              <p:par>
                                <p:cTn fill="hold" nodeType="afterEffect" presetClass="emph" presetID="8" presetSubtype="0">
                                  <p:stCondLst>
                                    <p:cond delay="0"/>
                                  </p:stCondLst>
                                  <p:childTnLst>
                                    <p:animRot by="-21600000">
                                      <p:cBhvr>
                                        <p:cTn dur="1000" fill="hold"/>
                                        <p:tgtEl>
                                          <p:spTgt spid="72"/>
                                        </p:tgtEl>
                                        <p:attrNameLst>
                                          <p:attrName>r</p:attrName>
                                        </p:attrNameLst>
                                      </p:cBhvr>
                                    </p:animRot>
                                  </p:childTnLst>
                                </p:cTn>
                              </p:par>
                            </p:childTnLst>
                          </p:cTn>
                        </p:par>
                        <p:par>
                          <p:cTn fill="hold">
                            <p:stCondLst>
                              <p:cond delay="5000"/>
                            </p:stCondLst>
                            <p:childTnLst>
                              <p:par>
                                <p:cTn fill="hold" nodeType="afterEffect" presetClass="emph" presetID="8" presetSubtype="0">
                                  <p:stCondLst>
                                    <p:cond delay="0"/>
                                  </p:stCondLst>
                                  <p:childTnLst>
                                    <p:animRot by="-21600000">
                                      <p:cBhvr>
                                        <p:cTn dur="1000" fill="hold"/>
                                        <p:tgtEl>
                                          <p:spTgt spid="72"/>
                                        </p:tgtEl>
                                        <p:attrNameLst>
                                          <p:attrName>r</p:attrName>
                                        </p:attrNameLst>
                                      </p:cBhvr>
                                    </p:animRot>
                                  </p:childTnLst>
                                </p:cTn>
                              </p:par>
                            </p:childTnLst>
                          </p:cTn>
                        </p:par>
                        <p:par>
                          <p:cTn fill="hold">
                            <p:stCondLst>
                              <p:cond delay="6000"/>
                            </p:stCondLst>
                            <p:childTnLst>
                              <p:par>
                                <p:cTn fill="hold" nodeType="afterEffect" presetClass="exit" presetID="10" presetSubtype="0">
                                  <p:stCondLst>
                                    <p:cond delay="0"/>
                                  </p:stCondLst>
                                  <p:childTnLst>
                                    <p:animEffect filter="fade" transition="out">
                                      <p:cBhvr>
                                        <p:cTn dur="1000"/>
                                        <p:tgtEl>
                                          <p:spTgt spid="72"/>
                                        </p:tgtEl>
                                      </p:cBhvr>
                                    </p:animEffect>
                                    <p:set>
                                      <p:cBhvr>
                                        <p:cTn dur="1" fill="hold">
                                          <p:stCondLst>
                                            <p:cond delay="1000"/>
                                          </p:stCondLst>
                                        </p:cTn>
                                        <p:tgtEl>
                                          <p:spTgt spid="72"/>
                                        </p:tgtEl>
                                        <p:attrNameLst>
                                          <p:attrName>style.visibility</p:attrName>
                                        </p:attrNameLst>
                                      </p:cBhvr>
                                      <p:to>
                                        <p:strVal val="hidden"/>
                                      </p:to>
                                    </p:se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idx="1" type="body"/>
          </p:nvPr>
        </p:nvSpPr>
        <p:spPr>
          <a:xfrm>
            <a:off x="311700" y="907275"/>
            <a:ext cx="4202400" cy="386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solidFill>
                  <a:schemeClr val="dk1"/>
                </a:solidFill>
                <a:latin typeface="Barlow Condensed"/>
                <a:ea typeface="Barlow Condensed"/>
                <a:cs typeface="Barlow Condensed"/>
                <a:sym typeface="Barlow Condensed"/>
              </a:rPr>
              <a:t>BlueBird was standing triumphantly above her. He loomed over her, a wicked smile on his face. </a:t>
            </a:r>
            <a:endParaRPr sz="19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900">
                <a:solidFill>
                  <a:schemeClr val="dk1"/>
                </a:solidFill>
                <a:latin typeface="Barlow Condensed"/>
                <a:ea typeface="Barlow Condensed"/>
                <a:cs typeface="Barlow Condensed"/>
                <a:sym typeface="Barlow Condensed"/>
              </a:rPr>
              <a:t>“Look who it is,” he said. “Little sky, never able to fly. Oh! And It rhymes! Sky, fly.”</a:t>
            </a:r>
            <a:endParaRPr sz="19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900">
                <a:solidFill>
                  <a:schemeClr val="dk1"/>
                </a:solidFill>
                <a:latin typeface="Barlow Condensed"/>
                <a:ea typeface="Barlow Condensed"/>
                <a:cs typeface="Barlow Condensed"/>
                <a:sym typeface="Barlow Condensed"/>
              </a:rPr>
              <a:t>“I can fly,” Sky said defiantly. </a:t>
            </a:r>
            <a:endParaRPr sz="19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900">
                <a:solidFill>
                  <a:schemeClr val="dk1"/>
                </a:solidFill>
                <a:latin typeface="Barlow Condensed"/>
                <a:ea typeface="Barlow Condensed"/>
                <a:cs typeface="Barlow Condensed"/>
                <a:sym typeface="Barlow Condensed"/>
              </a:rPr>
              <a:t>“Ya ya,” BlueBird said and he kicked Sky again. Sky fell and cowered under BlueBirds gaze.  “Little, baby, bird, so tiny and unable to -” </a:t>
            </a:r>
            <a:endParaRPr sz="19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900">
                <a:solidFill>
                  <a:schemeClr val="dk1"/>
                </a:solidFill>
                <a:latin typeface="Barlow Condensed"/>
                <a:ea typeface="Barlow Condensed"/>
                <a:cs typeface="Barlow Condensed"/>
                <a:sym typeface="Barlow Condensed"/>
              </a:rPr>
              <a:t>BlueBird stopped mid sentence.</a:t>
            </a:r>
            <a:endParaRPr sz="1900">
              <a:solidFill>
                <a:schemeClr val="dk1"/>
              </a:solidFill>
              <a:latin typeface="Barlow Condensed"/>
              <a:ea typeface="Barlow Condensed"/>
              <a:cs typeface="Barlow Condensed"/>
              <a:sym typeface="Barlow Condensed"/>
            </a:endParaRPr>
          </a:p>
        </p:txBody>
      </p:sp>
      <p:pic>
        <p:nvPicPr>
          <p:cNvPr id="78" name="Google Shape;78;p16"/>
          <p:cNvPicPr preferRelativeResize="0"/>
          <p:nvPr/>
        </p:nvPicPr>
        <p:blipFill>
          <a:blip r:embed="rId3">
            <a:alphaModFix/>
          </a:blip>
          <a:stretch>
            <a:fillRect/>
          </a:stretch>
        </p:blipFill>
        <p:spPr>
          <a:xfrm>
            <a:off x="4514100" y="553075"/>
            <a:ext cx="3436124" cy="2700886"/>
          </a:xfrm>
          <a:prstGeom prst="rect">
            <a:avLst/>
          </a:prstGeom>
          <a:noFill/>
          <a:ln>
            <a:noFill/>
          </a:ln>
        </p:spPr>
      </p:pic>
      <p:sp>
        <p:nvSpPr>
          <p:cNvPr id="79" name="Google Shape;79;p16"/>
          <p:cNvSpPr/>
          <p:nvPr/>
        </p:nvSpPr>
        <p:spPr>
          <a:xfrm>
            <a:off x="5512525" y="256325"/>
            <a:ext cx="1996500" cy="903600"/>
          </a:xfrm>
          <a:prstGeom prst="wedgeEllipseCallout">
            <a:avLst>
              <a:gd fmla="val -20833" name="adj1"/>
              <a:gd fmla="val 62500" name="adj2"/>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t>“Look who it is,”</a:t>
            </a:r>
            <a:endParaRPr b="1" sz="1200"/>
          </a:p>
        </p:txBody>
      </p:sp>
      <p:pic>
        <p:nvPicPr>
          <p:cNvPr id="80" name="Google Shape;80;p16"/>
          <p:cNvPicPr preferRelativeResize="0"/>
          <p:nvPr/>
        </p:nvPicPr>
        <p:blipFill>
          <a:blip r:embed="rId4">
            <a:alphaModFix/>
          </a:blip>
          <a:stretch>
            <a:fillRect/>
          </a:stretch>
        </p:blipFill>
        <p:spPr>
          <a:xfrm rot="-1066711">
            <a:off x="7386124" y="2958608"/>
            <a:ext cx="838029" cy="15631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80"/>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idx="1" type="body"/>
          </p:nvPr>
        </p:nvSpPr>
        <p:spPr>
          <a:xfrm>
            <a:off x="300850" y="699400"/>
            <a:ext cx="4202400" cy="39609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1850">
                <a:solidFill>
                  <a:schemeClr val="dk1"/>
                </a:solidFill>
                <a:latin typeface="Barlow Condensed"/>
                <a:ea typeface="Barlow Condensed"/>
                <a:cs typeface="Barlow Condensed"/>
                <a:sym typeface="Barlow Condensed"/>
              </a:rPr>
              <a:t>There stood Sunshine, glaring at BlueBird with an intensity that could have thrown daggers. BlueBird sputtered out some random words that sounded like “Um.. I am not doing anything, just leaving.” </a:t>
            </a:r>
            <a:endParaRPr sz="1850">
              <a:solidFill>
                <a:schemeClr val="dk1"/>
              </a:solidFill>
              <a:latin typeface="Barlow Condensed"/>
              <a:ea typeface="Barlow Condensed"/>
              <a:cs typeface="Barlow Condensed"/>
              <a:sym typeface="Barlow Condensed"/>
            </a:endParaRPr>
          </a:p>
          <a:p>
            <a:pPr indent="0" lvl="0" marL="0" rtl="0" algn="l">
              <a:lnSpc>
                <a:spcPct val="95000"/>
              </a:lnSpc>
              <a:spcBef>
                <a:spcPts val="0"/>
              </a:spcBef>
              <a:spcAft>
                <a:spcPts val="0"/>
              </a:spcAft>
              <a:buNone/>
            </a:pPr>
            <a:r>
              <a:rPr lang="en" sz="1850">
                <a:solidFill>
                  <a:schemeClr val="dk1"/>
                </a:solidFill>
                <a:latin typeface="Barlow Condensed"/>
                <a:ea typeface="Barlow Condensed"/>
                <a:cs typeface="Barlow Condensed"/>
                <a:sym typeface="Barlow Condensed"/>
              </a:rPr>
              <a:t>Sky could tell BlueBird was afraid of Sunshine. For what reason, Sky was unsure, maybe it was how brave and unaffected by BlueBird Sunshine acted. </a:t>
            </a:r>
            <a:endParaRPr sz="1850">
              <a:solidFill>
                <a:schemeClr val="dk1"/>
              </a:solidFill>
              <a:latin typeface="Barlow Condensed"/>
              <a:ea typeface="Barlow Condensed"/>
              <a:cs typeface="Barlow Condensed"/>
              <a:sym typeface="Barlow Condensed"/>
            </a:endParaRPr>
          </a:p>
          <a:p>
            <a:pPr indent="0" lvl="0" marL="0" rtl="0" algn="l">
              <a:lnSpc>
                <a:spcPct val="95000"/>
              </a:lnSpc>
              <a:spcBef>
                <a:spcPts val="0"/>
              </a:spcBef>
              <a:spcAft>
                <a:spcPts val="0"/>
              </a:spcAft>
              <a:buNone/>
            </a:pPr>
            <a:r>
              <a:rPr lang="en" sz="1850">
                <a:solidFill>
                  <a:schemeClr val="dk1"/>
                </a:solidFill>
                <a:latin typeface="Barlow Condensed"/>
                <a:ea typeface="Barlow Condensed"/>
                <a:cs typeface="Barlow Condensed"/>
                <a:sym typeface="Barlow Condensed"/>
              </a:rPr>
              <a:t>“Don’t ever hurt MY SISTER ever again, and if you do I will come after you,” Sunshine said in a firm voice. </a:t>
            </a:r>
            <a:endParaRPr sz="1850">
              <a:solidFill>
                <a:schemeClr val="dk1"/>
              </a:solidFill>
              <a:latin typeface="Barlow Condensed"/>
              <a:ea typeface="Barlow Condensed"/>
              <a:cs typeface="Barlow Condensed"/>
              <a:sym typeface="Barlow Condensed"/>
            </a:endParaRPr>
          </a:p>
          <a:p>
            <a:pPr indent="0" lvl="0" marL="0" rtl="0" algn="l">
              <a:lnSpc>
                <a:spcPct val="95000"/>
              </a:lnSpc>
              <a:spcBef>
                <a:spcPts val="0"/>
              </a:spcBef>
              <a:spcAft>
                <a:spcPts val="0"/>
              </a:spcAft>
              <a:buNone/>
            </a:pPr>
            <a:r>
              <a:rPr lang="en" sz="1850">
                <a:solidFill>
                  <a:schemeClr val="dk1"/>
                </a:solidFill>
                <a:latin typeface="Barlow Condensed"/>
                <a:ea typeface="Barlow Condensed"/>
                <a:cs typeface="Barlow Condensed"/>
                <a:sym typeface="Barlow Condensed"/>
              </a:rPr>
              <a:t>This time BlueBird was cowering under Sunshine’s gaze. </a:t>
            </a:r>
            <a:endParaRPr sz="1850">
              <a:solidFill>
                <a:schemeClr val="dk1"/>
              </a:solidFill>
              <a:latin typeface="Barlow Condensed"/>
              <a:ea typeface="Barlow Condensed"/>
              <a:cs typeface="Barlow Condensed"/>
              <a:sym typeface="Barlow Condensed"/>
            </a:endParaRPr>
          </a:p>
          <a:p>
            <a:pPr indent="0" lvl="0" marL="0" rtl="0" algn="l">
              <a:lnSpc>
                <a:spcPct val="95000"/>
              </a:lnSpc>
              <a:spcBef>
                <a:spcPts val="0"/>
              </a:spcBef>
              <a:spcAft>
                <a:spcPts val="0"/>
              </a:spcAft>
              <a:buNone/>
            </a:pPr>
            <a:r>
              <a:rPr lang="en" sz="1850">
                <a:solidFill>
                  <a:schemeClr val="dk1"/>
                </a:solidFill>
                <a:latin typeface="Barlow Condensed"/>
                <a:ea typeface="Barlow Condensed"/>
                <a:cs typeface="Barlow Condensed"/>
                <a:sym typeface="Barlow Condensed"/>
              </a:rPr>
              <a:t>“Y-y-yes,” BlueBird said, and then he flew off. </a:t>
            </a:r>
            <a:endParaRPr sz="1850">
              <a:solidFill>
                <a:schemeClr val="dk1"/>
              </a:solidFill>
              <a:latin typeface="Barlow Condensed"/>
              <a:ea typeface="Barlow Condensed"/>
              <a:cs typeface="Barlow Condensed"/>
              <a:sym typeface="Barlow Condensed"/>
            </a:endParaRPr>
          </a:p>
          <a:p>
            <a:pPr indent="0" lvl="0" marL="0" rtl="0" algn="l">
              <a:lnSpc>
                <a:spcPct val="95000"/>
              </a:lnSpc>
              <a:spcBef>
                <a:spcPts val="0"/>
              </a:spcBef>
              <a:spcAft>
                <a:spcPts val="0"/>
              </a:spcAft>
              <a:buNone/>
            </a:pPr>
            <a:r>
              <a:rPr lang="en" sz="1850">
                <a:solidFill>
                  <a:schemeClr val="dk1"/>
                </a:solidFill>
                <a:latin typeface="Barlow Condensed"/>
                <a:ea typeface="Barlow Condensed"/>
                <a:cs typeface="Barlow Condensed"/>
                <a:sym typeface="Barlow Condensed"/>
              </a:rPr>
              <a:t>“And don’t bully anyone else,” Sunshine called as he left. </a:t>
            </a:r>
            <a:endParaRPr sz="1850">
              <a:solidFill>
                <a:schemeClr val="dk1"/>
              </a:solidFill>
              <a:latin typeface="Barlow Condensed"/>
              <a:ea typeface="Barlow Condensed"/>
              <a:cs typeface="Barlow Condensed"/>
              <a:sym typeface="Barlow Condensed"/>
            </a:endParaRPr>
          </a:p>
        </p:txBody>
      </p:sp>
      <p:pic>
        <p:nvPicPr>
          <p:cNvPr id="86" name="Google Shape;86;p17"/>
          <p:cNvPicPr preferRelativeResize="0"/>
          <p:nvPr/>
        </p:nvPicPr>
        <p:blipFill>
          <a:blip r:embed="rId3">
            <a:alphaModFix/>
          </a:blip>
          <a:stretch>
            <a:fillRect/>
          </a:stretch>
        </p:blipFill>
        <p:spPr>
          <a:xfrm>
            <a:off x="4666500" y="368600"/>
            <a:ext cx="3267858" cy="4622501"/>
          </a:xfrm>
          <a:prstGeom prst="rect">
            <a:avLst/>
          </a:prstGeom>
          <a:noFill/>
          <a:ln>
            <a:noFill/>
          </a:ln>
        </p:spPr>
      </p:pic>
      <p:sp>
        <p:nvSpPr>
          <p:cNvPr id="87" name="Google Shape;87;p17"/>
          <p:cNvSpPr/>
          <p:nvPr/>
        </p:nvSpPr>
        <p:spPr>
          <a:xfrm>
            <a:off x="7096800" y="451525"/>
            <a:ext cx="1996500" cy="1316100"/>
          </a:xfrm>
          <a:prstGeom prst="wedgeEllipseCallout">
            <a:avLst>
              <a:gd fmla="val -20833" name="adj1"/>
              <a:gd fmla="val 62500" name="adj2"/>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“Don’t ever hurt MY SISTER ever again…”</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idx="1" type="body"/>
          </p:nvPr>
        </p:nvSpPr>
        <p:spPr>
          <a:xfrm>
            <a:off x="311700" y="1026650"/>
            <a:ext cx="4202400" cy="396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latin typeface="Barlow Condensed"/>
                <a:ea typeface="Barlow Condensed"/>
                <a:cs typeface="Barlow Condensed"/>
                <a:sym typeface="Barlow Condensed"/>
              </a:rPr>
              <a:t>Sunshine looked at her sister.</a:t>
            </a:r>
            <a:endParaRPr sz="19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900">
                <a:solidFill>
                  <a:schemeClr val="dk1"/>
                </a:solidFill>
                <a:latin typeface="Barlow Condensed"/>
                <a:ea typeface="Barlow Condensed"/>
                <a:cs typeface="Barlow Condensed"/>
                <a:sym typeface="Barlow Condensed"/>
              </a:rPr>
              <a:t>“You all right?” she asked.</a:t>
            </a:r>
            <a:endParaRPr sz="19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900">
                <a:solidFill>
                  <a:schemeClr val="dk1"/>
                </a:solidFill>
                <a:latin typeface="Barlow Condensed"/>
                <a:ea typeface="Barlow Condensed"/>
                <a:cs typeface="Barlow Condensed"/>
                <a:sym typeface="Barlow Condensed"/>
              </a:rPr>
              <a:t>Sky nodded and smiled at Sunshine. </a:t>
            </a:r>
            <a:endParaRPr sz="19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900">
                <a:solidFill>
                  <a:schemeClr val="dk1"/>
                </a:solidFill>
                <a:latin typeface="Barlow Condensed"/>
                <a:ea typeface="Barlow Condensed"/>
                <a:cs typeface="Barlow Condensed"/>
                <a:sym typeface="Barlow Condensed"/>
              </a:rPr>
              <a:t>“Thanks.” </a:t>
            </a:r>
            <a:endParaRPr sz="19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900">
                <a:solidFill>
                  <a:schemeClr val="dk1"/>
                </a:solidFill>
                <a:latin typeface="Barlow Condensed"/>
                <a:ea typeface="Barlow Condensed"/>
                <a:cs typeface="Barlow Condensed"/>
                <a:sym typeface="Barlow Condensed"/>
              </a:rPr>
              <a:t>Sunshine smiled back. “No problem Sister. I got your back!”</a:t>
            </a:r>
            <a:endParaRPr sz="1900">
              <a:solidFill>
                <a:schemeClr val="dk1"/>
              </a:solidFill>
              <a:latin typeface="Barlow Condensed"/>
              <a:ea typeface="Barlow Condensed"/>
              <a:cs typeface="Barlow Condensed"/>
              <a:sym typeface="Barlow Condensed"/>
            </a:endParaRPr>
          </a:p>
          <a:p>
            <a:pPr indent="0" lvl="0" marL="0" rtl="0" algn="l">
              <a:lnSpc>
                <a:spcPct val="95000"/>
              </a:lnSpc>
              <a:spcBef>
                <a:spcPts val="0"/>
              </a:spcBef>
              <a:spcAft>
                <a:spcPts val="0"/>
              </a:spcAft>
              <a:buNone/>
            </a:pPr>
            <a:r>
              <a:t/>
            </a:r>
            <a:endParaRPr sz="1900">
              <a:solidFill>
                <a:schemeClr val="dk1"/>
              </a:solidFill>
              <a:latin typeface="Barlow Condensed"/>
              <a:ea typeface="Barlow Condensed"/>
              <a:cs typeface="Barlow Condensed"/>
              <a:sym typeface="Barlow Condensed"/>
            </a:endParaRPr>
          </a:p>
        </p:txBody>
      </p:sp>
      <p:pic>
        <p:nvPicPr>
          <p:cNvPr id="93" name="Google Shape;93;p18"/>
          <p:cNvPicPr preferRelativeResize="0"/>
          <p:nvPr/>
        </p:nvPicPr>
        <p:blipFill>
          <a:blip r:embed="rId3">
            <a:alphaModFix/>
          </a:blip>
          <a:stretch>
            <a:fillRect/>
          </a:stretch>
        </p:blipFill>
        <p:spPr>
          <a:xfrm>
            <a:off x="4268176" y="272594"/>
            <a:ext cx="3036825" cy="4295705"/>
          </a:xfrm>
          <a:prstGeom prst="rect">
            <a:avLst/>
          </a:prstGeom>
          <a:noFill/>
          <a:ln>
            <a:noFill/>
          </a:ln>
        </p:spPr>
      </p:pic>
      <p:pic>
        <p:nvPicPr>
          <p:cNvPr id="94" name="Google Shape;94;p18"/>
          <p:cNvPicPr preferRelativeResize="0"/>
          <p:nvPr/>
        </p:nvPicPr>
        <p:blipFill>
          <a:blip r:embed="rId4">
            <a:alphaModFix/>
          </a:blip>
          <a:stretch>
            <a:fillRect/>
          </a:stretch>
        </p:blipFill>
        <p:spPr>
          <a:xfrm rot="-136783">
            <a:off x="7301903" y="2227230"/>
            <a:ext cx="1394392" cy="2600942"/>
          </a:xfrm>
          <a:prstGeom prst="rect">
            <a:avLst/>
          </a:prstGeom>
          <a:noFill/>
          <a:ln>
            <a:noFill/>
          </a:ln>
        </p:spPr>
      </p:pic>
      <p:pic>
        <p:nvPicPr>
          <p:cNvPr id="95" name="Google Shape;95;p18"/>
          <p:cNvPicPr preferRelativeResize="0"/>
          <p:nvPr/>
        </p:nvPicPr>
        <p:blipFill>
          <a:blip r:embed="rId5">
            <a:alphaModFix/>
          </a:blip>
          <a:stretch>
            <a:fillRect/>
          </a:stretch>
        </p:blipFill>
        <p:spPr>
          <a:xfrm>
            <a:off x="7022350" y="0"/>
            <a:ext cx="1953500" cy="195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76800" y="272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3200" u="sng">
                <a:latin typeface="Barlow Condensed"/>
                <a:ea typeface="Barlow Condensed"/>
                <a:cs typeface="Barlow Condensed"/>
                <a:sym typeface="Barlow Condensed"/>
              </a:rPr>
              <a:t>Part Two </a:t>
            </a:r>
            <a:endParaRPr b="1" sz="3200" u="sng">
              <a:latin typeface="Barlow Condensed"/>
              <a:ea typeface="Barlow Condensed"/>
              <a:cs typeface="Barlow Condensed"/>
              <a:sym typeface="Barlow Condensed"/>
            </a:endParaRPr>
          </a:p>
        </p:txBody>
      </p:sp>
      <p:sp>
        <p:nvSpPr>
          <p:cNvPr id="101" name="Google Shape;101;p19"/>
          <p:cNvSpPr txBox="1"/>
          <p:nvPr>
            <p:ph idx="1" type="body"/>
          </p:nvPr>
        </p:nvSpPr>
        <p:spPr>
          <a:xfrm>
            <a:off x="268300" y="983250"/>
            <a:ext cx="4202400" cy="403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latin typeface="Barlow Condensed"/>
                <a:ea typeface="Barlow Condensed"/>
                <a:cs typeface="Barlow Condensed"/>
                <a:sym typeface="Barlow Condensed"/>
              </a:rPr>
              <a:t>BlueBird was the bully and he knew it. It was either him, the bully or him bullied by other, bigger birds. After BlueBird had bullied Sky on the skybridge and after Sunshine had come to Sky’s rescue, BlueBird had gone to his grandfather's place. He always went to his grandfather’s when he was bored and with Sky gone he had no one to bully. BlueBird reached his grandfather’s house in no time at all. He was a fast flier after all. BlueBird knocked and entered the house. </a:t>
            </a:r>
            <a:endParaRPr sz="1900">
              <a:solidFill>
                <a:schemeClr val="dk1"/>
              </a:solidFill>
              <a:latin typeface="Barlow Condensed"/>
              <a:ea typeface="Barlow Condensed"/>
              <a:cs typeface="Barlow Condensed"/>
              <a:sym typeface="Barlow Condensed"/>
            </a:endParaRPr>
          </a:p>
        </p:txBody>
      </p:sp>
      <p:pic>
        <p:nvPicPr>
          <p:cNvPr id="102" name="Google Shape;102;p19"/>
          <p:cNvPicPr preferRelativeResize="0"/>
          <p:nvPr/>
        </p:nvPicPr>
        <p:blipFill>
          <a:blip r:embed="rId3">
            <a:alphaModFix/>
          </a:blip>
          <a:stretch>
            <a:fillRect/>
          </a:stretch>
        </p:blipFill>
        <p:spPr>
          <a:xfrm>
            <a:off x="5349750" y="-101700"/>
            <a:ext cx="4119299" cy="5240399"/>
          </a:xfrm>
          <a:prstGeom prst="rect">
            <a:avLst/>
          </a:prstGeom>
          <a:noFill/>
          <a:ln>
            <a:noFill/>
          </a:ln>
        </p:spPr>
      </p:pic>
      <p:pic>
        <p:nvPicPr>
          <p:cNvPr id="103" name="Google Shape;103;p19"/>
          <p:cNvPicPr preferRelativeResize="0"/>
          <p:nvPr/>
        </p:nvPicPr>
        <p:blipFill>
          <a:blip r:embed="rId4">
            <a:alphaModFix/>
          </a:blip>
          <a:stretch>
            <a:fillRect/>
          </a:stretch>
        </p:blipFill>
        <p:spPr>
          <a:xfrm flipH="1">
            <a:off x="4572000" y="3231125"/>
            <a:ext cx="2028551" cy="1594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idx="1" type="body"/>
          </p:nvPr>
        </p:nvSpPr>
        <p:spPr>
          <a:xfrm>
            <a:off x="246575" y="553350"/>
            <a:ext cx="4202400" cy="403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Barlow Condensed"/>
                <a:ea typeface="Barlow Condensed"/>
                <a:cs typeface="Barlow Condensed"/>
                <a:sym typeface="Barlow Condensed"/>
              </a:rPr>
              <a:t>His grandfather was sitting by a miny fireplace drinking a bird version of coffee. </a:t>
            </a:r>
            <a:r>
              <a:rPr i="1" lang="en" sz="1800">
                <a:solidFill>
                  <a:schemeClr val="dk1"/>
                </a:solidFill>
                <a:latin typeface="Barlow Condensed"/>
                <a:ea typeface="Barlow Condensed"/>
                <a:cs typeface="Barlow Condensed"/>
                <a:sym typeface="Barlow Condensed"/>
              </a:rPr>
              <a:t>His </a:t>
            </a:r>
            <a:r>
              <a:rPr lang="en" sz="1800">
                <a:solidFill>
                  <a:schemeClr val="dk1"/>
                </a:solidFill>
                <a:latin typeface="Barlow Condensed"/>
                <a:ea typeface="Barlow Condensed"/>
                <a:cs typeface="Barlow Condensed"/>
                <a:sym typeface="Barlow Condensed"/>
              </a:rPr>
              <a:t>grandfather was also an owl and the wisest birds of all. </a:t>
            </a:r>
            <a:endParaRPr sz="18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900">
                <a:solidFill>
                  <a:schemeClr val="dk1"/>
                </a:solidFill>
                <a:latin typeface="Barlow Condensed"/>
                <a:ea typeface="Barlow Condensed"/>
                <a:cs typeface="Barlow Condensed"/>
                <a:sym typeface="Barlow Condensed"/>
              </a:rPr>
              <a:t>“BlueBird,” he said in a rumbling voice, when BlueBird flew in. “What brings you here today?”</a:t>
            </a:r>
            <a:endParaRPr sz="19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900">
                <a:solidFill>
                  <a:schemeClr val="dk1"/>
                </a:solidFill>
                <a:latin typeface="Barlow Condensed"/>
                <a:ea typeface="Barlow Condensed"/>
                <a:cs typeface="Barlow Condensed"/>
                <a:sym typeface="Barlow Condensed"/>
              </a:rPr>
              <a:t>“Just bored. Wanted to hang out.”</a:t>
            </a:r>
            <a:endParaRPr sz="19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900">
                <a:solidFill>
                  <a:schemeClr val="dk1"/>
                </a:solidFill>
                <a:latin typeface="Barlow Condensed"/>
                <a:ea typeface="Barlow Condensed"/>
                <a:cs typeface="Barlow Condensed"/>
                <a:sym typeface="Barlow Condensed"/>
              </a:rPr>
              <a:t>His grandfather raised a bushy eyebrow. “Bored because you don’t have Sky bully anymore?”</a:t>
            </a:r>
            <a:endParaRPr sz="19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900">
                <a:solidFill>
                  <a:schemeClr val="dk1"/>
                </a:solidFill>
                <a:latin typeface="Barlow Condensed"/>
                <a:ea typeface="Barlow Condensed"/>
                <a:cs typeface="Barlow Condensed"/>
                <a:sym typeface="Barlow Condensed"/>
              </a:rPr>
              <a:t>BlueBirds eyes flew open, wide. “How did you know?”</a:t>
            </a:r>
            <a:endParaRPr sz="19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900">
                <a:solidFill>
                  <a:schemeClr val="dk1"/>
                </a:solidFill>
                <a:latin typeface="Barlow Condensed"/>
                <a:ea typeface="Barlow Condensed"/>
                <a:cs typeface="Barlow Condensed"/>
                <a:sym typeface="Barlow Condensed"/>
              </a:rPr>
              <a:t>“Owls hear things and know things. Come here.”</a:t>
            </a:r>
            <a:endParaRPr sz="19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900">
                <a:solidFill>
                  <a:schemeClr val="dk1"/>
                </a:solidFill>
                <a:latin typeface="Barlow Condensed"/>
                <a:ea typeface="Barlow Condensed"/>
                <a:cs typeface="Barlow Condensed"/>
                <a:sym typeface="Barlow Condensed"/>
              </a:rPr>
              <a:t>BlueBird flew closer to the owl. </a:t>
            </a:r>
            <a:endParaRPr sz="19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t/>
            </a:r>
            <a:endParaRPr sz="1900">
              <a:solidFill>
                <a:schemeClr val="dk1"/>
              </a:solidFill>
              <a:latin typeface="Barlow Condensed"/>
              <a:ea typeface="Barlow Condensed"/>
              <a:cs typeface="Barlow Condensed"/>
              <a:sym typeface="Barlow Condensed"/>
            </a:endParaRPr>
          </a:p>
          <a:p>
            <a:pPr indent="0" lvl="0" marL="0" rtl="0" algn="l">
              <a:lnSpc>
                <a:spcPct val="95000"/>
              </a:lnSpc>
              <a:spcBef>
                <a:spcPts val="0"/>
              </a:spcBef>
              <a:spcAft>
                <a:spcPts val="0"/>
              </a:spcAft>
              <a:buNone/>
            </a:pPr>
            <a:r>
              <a:t/>
            </a:r>
            <a:endParaRPr sz="1900">
              <a:solidFill>
                <a:schemeClr val="dk1"/>
              </a:solidFill>
              <a:latin typeface="Barlow Condensed"/>
              <a:ea typeface="Barlow Condensed"/>
              <a:cs typeface="Barlow Condensed"/>
              <a:sym typeface="Barlow Condensed"/>
            </a:endParaRPr>
          </a:p>
        </p:txBody>
      </p:sp>
      <p:pic>
        <p:nvPicPr>
          <p:cNvPr id="109" name="Google Shape;109;p20"/>
          <p:cNvPicPr preferRelativeResize="0"/>
          <p:nvPr/>
        </p:nvPicPr>
        <p:blipFill>
          <a:blip r:embed="rId3">
            <a:alphaModFix/>
          </a:blip>
          <a:stretch>
            <a:fillRect/>
          </a:stretch>
        </p:blipFill>
        <p:spPr>
          <a:xfrm>
            <a:off x="4623100" y="152400"/>
            <a:ext cx="3420693" cy="4838701"/>
          </a:xfrm>
          <a:prstGeom prst="rect">
            <a:avLst/>
          </a:prstGeom>
          <a:noFill/>
          <a:ln>
            <a:noFill/>
          </a:ln>
        </p:spPr>
      </p:pic>
      <p:pic>
        <p:nvPicPr>
          <p:cNvPr id="110" name="Google Shape;110;p20"/>
          <p:cNvPicPr preferRelativeResize="0"/>
          <p:nvPr/>
        </p:nvPicPr>
        <p:blipFill>
          <a:blip r:embed="rId4">
            <a:alphaModFix/>
          </a:blip>
          <a:stretch>
            <a:fillRect/>
          </a:stretch>
        </p:blipFill>
        <p:spPr>
          <a:xfrm flipH="1">
            <a:off x="5479976" y="1806725"/>
            <a:ext cx="1530049" cy="1530050"/>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idx="1" type="body"/>
          </p:nvPr>
        </p:nvSpPr>
        <p:spPr>
          <a:xfrm>
            <a:off x="268300" y="152400"/>
            <a:ext cx="4202400" cy="41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Barlow Condensed"/>
                <a:ea typeface="Barlow Condensed"/>
                <a:cs typeface="Barlow Condensed"/>
                <a:sym typeface="Barlow Condensed"/>
              </a:rPr>
              <a:t>“You know, once I was a bully too.”</a:t>
            </a:r>
            <a:endParaRPr sz="17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700">
                <a:solidFill>
                  <a:schemeClr val="dk1"/>
                </a:solidFill>
                <a:latin typeface="Barlow Condensed"/>
                <a:ea typeface="Barlow Condensed"/>
                <a:cs typeface="Barlow Condensed"/>
                <a:sym typeface="Barlow Condensed"/>
              </a:rPr>
              <a:t>“Really?” BlueBird asked. “You don’t seem like a bully to me.”</a:t>
            </a:r>
            <a:endParaRPr sz="17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700">
                <a:solidFill>
                  <a:schemeClr val="dk1"/>
                </a:solidFill>
                <a:latin typeface="Barlow Condensed"/>
                <a:ea typeface="Barlow Condensed"/>
                <a:cs typeface="Barlow Condensed"/>
                <a:sym typeface="Barlow Condensed"/>
              </a:rPr>
              <a:t>“Yes. I had to be the bully or else I would be bullied. I assume that is how you feel?”</a:t>
            </a:r>
            <a:endParaRPr sz="17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700">
                <a:solidFill>
                  <a:schemeClr val="dk1"/>
                </a:solidFill>
                <a:latin typeface="Barlow Condensed"/>
                <a:ea typeface="Barlow Condensed"/>
                <a:cs typeface="Barlow Condensed"/>
                <a:sym typeface="Barlow Condensed"/>
              </a:rPr>
              <a:t>BlueBird nodded. His grandfather couldn’t have put it in better words. </a:t>
            </a:r>
            <a:endParaRPr sz="17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700">
                <a:solidFill>
                  <a:schemeClr val="dk1"/>
                </a:solidFill>
                <a:latin typeface="Barlow Condensed"/>
                <a:ea typeface="Barlow Condensed"/>
                <a:cs typeface="Barlow Condensed"/>
                <a:sym typeface="Barlow Condensed"/>
              </a:rPr>
              <a:t>“I am not a bully now,” the owl said. “You see once my grandfather told me something. In fact it was about right after I had bullied another bird similar to the situation this morning with you and Sky. Here is a question. If you stopped bullying people, what do you think would happen to yourself?”</a:t>
            </a:r>
            <a:endParaRPr sz="17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700">
                <a:solidFill>
                  <a:schemeClr val="dk1"/>
                </a:solidFill>
                <a:latin typeface="Barlow Condensed"/>
                <a:ea typeface="Barlow Condensed"/>
                <a:cs typeface="Barlow Condensed"/>
                <a:sym typeface="Barlow Condensed"/>
              </a:rPr>
              <a:t>“Well, I would be bullied instead,” BlueBird answered, as if it were obvious. </a:t>
            </a:r>
            <a:endParaRPr sz="1700">
              <a:solidFill>
                <a:schemeClr val="dk1"/>
              </a:solidFill>
              <a:latin typeface="Barlow Condensed"/>
              <a:ea typeface="Barlow Condensed"/>
              <a:cs typeface="Barlow Condensed"/>
              <a:sym typeface="Barlow Condensed"/>
            </a:endParaRPr>
          </a:p>
          <a:p>
            <a:pPr indent="0" lvl="0" marL="0" rtl="0" algn="l">
              <a:spcBef>
                <a:spcPts val="0"/>
              </a:spcBef>
              <a:spcAft>
                <a:spcPts val="0"/>
              </a:spcAft>
              <a:buNone/>
            </a:pPr>
            <a:r>
              <a:rPr lang="en" sz="1700">
                <a:solidFill>
                  <a:schemeClr val="dk1"/>
                </a:solidFill>
                <a:latin typeface="Barlow Condensed"/>
                <a:ea typeface="Barlow Condensed"/>
                <a:cs typeface="Barlow Condensed"/>
                <a:sym typeface="Barlow Condensed"/>
              </a:rPr>
              <a:t>“OK… who would you be bullied by?”</a:t>
            </a:r>
            <a:endParaRPr sz="1700">
              <a:solidFill>
                <a:schemeClr val="dk1"/>
              </a:solidFill>
              <a:latin typeface="Barlow Condensed"/>
              <a:ea typeface="Barlow Condensed"/>
              <a:cs typeface="Barlow Condensed"/>
              <a:sym typeface="Barlow Condensed"/>
            </a:endParaRPr>
          </a:p>
          <a:p>
            <a:pPr indent="0" lvl="0" marL="0" rtl="0" algn="l">
              <a:lnSpc>
                <a:spcPct val="95000"/>
              </a:lnSpc>
              <a:spcBef>
                <a:spcPts val="0"/>
              </a:spcBef>
              <a:spcAft>
                <a:spcPts val="0"/>
              </a:spcAft>
              <a:buNone/>
            </a:pPr>
            <a:r>
              <a:t/>
            </a:r>
            <a:endParaRPr sz="1800">
              <a:solidFill>
                <a:schemeClr val="dk1"/>
              </a:solidFill>
              <a:latin typeface="Barlow Condensed"/>
              <a:ea typeface="Barlow Condensed"/>
              <a:cs typeface="Barlow Condensed"/>
              <a:sym typeface="Barlow Condensed"/>
            </a:endParaRPr>
          </a:p>
        </p:txBody>
      </p:sp>
      <p:pic>
        <p:nvPicPr>
          <p:cNvPr id="116" name="Google Shape;116;p21"/>
          <p:cNvPicPr preferRelativeResize="0"/>
          <p:nvPr/>
        </p:nvPicPr>
        <p:blipFill>
          <a:blip r:embed="rId3">
            <a:alphaModFix/>
          </a:blip>
          <a:stretch>
            <a:fillRect/>
          </a:stretch>
        </p:blipFill>
        <p:spPr>
          <a:xfrm>
            <a:off x="4623100" y="152400"/>
            <a:ext cx="3420693" cy="4838701"/>
          </a:xfrm>
          <a:prstGeom prst="rect">
            <a:avLst/>
          </a:prstGeom>
          <a:noFill/>
          <a:ln>
            <a:noFill/>
          </a:ln>
        </p:spPr>
      </p:pic>
      <p:pic>
        <p:nvPicPr>
          <p:cNvPr id="117" name="Google Shape;117;p21"/>
          <p:cNvPicPr preferRelativeResize="0"/>
          <p:nvPr/>
        </p:nvPicPr>
        <p:blipFill>
          <a:blip r:embed="rId4">
            <a:alphaModFix/>
          </a:blip>
          <a:stretch>
            <a:fillRect/>
          </a:stretch>
        </p:blipFill>
        <p:spPr>
          <a:xfrm flipH="1">
            <a:off x="5479976" y="1806725"/>
            <a:ext cx="1530049" cy="1530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